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notesMasterIdLst>
    <p:notesMasterId r:id="rId8"/>
  </p:notesMasterIdLst>
  <p:handoutMasterIdLst>
    <p:handoutMasterId r:id="rId9"/>
  </p:handoutMasterIdLst>
  <p:sldIdLst>
    <p:sldId id="258" r:id="rId4"/>
    <p:sldId id="270" r:id="rId5"/>
    <p:sldId id="271" r:id="rId6"/>
    <p:sldId id="272" r:id="rId7"/>
  </p:sldIdLst>
  <p:sldSz cx="9144000" cy="6858000" type="screen4x3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66FF66"/>
    <a:srgbClr val="008000"/>
    <a:srgbClr val="0066FF"/>
    <a:srgbClr val="FF6600"/>
    <a:srgbClr val="FF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4660"/>
  </p:normalViewPr>
  <p:slideViewPr>
    <p:cSldViewPr>
      <p:cViewPr varScale="1">
        <p:scale>
          <a:sx n="87" d="100"/>
          <a:sy n="87" d="100"/>
        </p:scale>
        <p:origin x="7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328" y="8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L009\AppData\Local\Microsoft\Windows\Temporary%20Internet%20Files\Content.Outlook\WG144J2W\Copia%20de%20EVOLUCI&#211;N%20OPERACI&#211;N%20ASFALTO%202008-2018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72212919004189"/>
          <c:y val="0.27489235595144235"/>
          <c:w val="0.71235554809831803"/>
          <c:h val="0.456710922092553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'Con calle 30'!$C$4</c:f>
              <c:strCache>
                <c:ptCount val="1"/>
                <c:pt idx="0">
                  <c:v>SUP. RENOVADA (M2)</c:v>
                </c:pt>
              </c:strCache>
            </c:strRef>
          </c:tx>
          <c:spPr>
            <a:solidFill>
              <a:srgbClr val="99CC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numRef>
              <c:f>'Con calle 30'!$B$5:$B$15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'Con calle 30'!$C$5:$C$15</c:f>
              <c:numCache>
                <c:formatCode>_-* #,##0\ _€_-;\-* #,##0\ _€_-;_-* "-"??\ _€_-;_-@_-</c:formatCode>
                <c:ptCount val="11"/>
                <c:pt idx="0">
                  <c:v>225925</c:v>
                </c:pt>
                <c:pt idx="1">
                  <c:v>365260</c:v>
                </c:pt>
                <c:pt idx="2">
                  <c:v>174987</c:v>
                </c:pt>
                <c:pt idx="3">
                  <c:v>94659</c:v>
                </c:pt>
                <c:pt idx="4">
                  <c:v>104954</c:v>
                </c:pt>
                <c:pt idx="5">
                  <c:v>0</c:v>
                </c:pt>
                <c:pt idx="6">
                  <c:v>887670</c:v>
                </c:pt>
                <c:pt idx="7">
                  <c:v>964360</c:v>
                </c:pt>
                <c:pt idx="8">
                  <c:v>1284086</c:v>
                </c:pt>
                <c:pt idx="9">
                  <c:v>1377889</c:v>
                </c:pt>
                <c:pt idx="10">
                  <c:v>2364847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2434456"/>
        <c:axId val="372434848"/>
      </c:barChart>
      <c:catAx>
        <c:axId val="372434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s-ES"/>
                  <a:t>AÑO</a:t>
                </a:r>
              </a:p>
            </c:rich>
          </c:tx>
          <c:layout>
            <c:manualLayout>
              <c:xMode val="edge"/>
              <c:yMode val="edge"/>
              <c:x val="0.58783811598018332"/>
              <c:y val="0.8441576809268267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372434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243484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s-ES" dirty="0"/>
                  <a:t>SUPERFICIE RENOVADA </a:t>
                </a:r>
                <a:r>
                  <a:rPr lang="es-ES" dirty="0" smtClean="0"/>
                  <a:t>(m</a:t>
                </a:r>
                <a:r>
                  <a:rPr lang="es-ES" baseline="30000" dirty="0" smtClean="0"/>
                  <a:t>2</a:t>
                </a:r>
                <a:r>
                  <a:rPr lang="es-ES" dirty="0" smtClean="0"/>
                  <a:t>)</a:t>
                </a:r>
                <a:endParaRPr lang="es-ES" dirty="0"/>
              </a:p>
            </c:rich>
          </c:tx>
          <c:layout>
            <c:manualLayout>
              <c:xMode val="edge"/>
              <c:yMode val="edge"/>
              <c:x val="0.12672682507606903"/>
              <c:y val="0.25892904011998502"/>
            </c:manualLayout>
          </c:layout>
          <c:overlay val="0"/>
          <c:spPr>
            <a:noFill/>
            <a:ln w="25400">
              <a:noFill/>
            </a:ln>
          </c:spPr>
        </c:title>
        <c:numFmt formatCode="_-* #,##0\ _€_-;\-* #,##0\ _€_-;_-* &quot;-&quot;??\ _€_-;_-@_-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s-ES"/>
          </a:p>
        </c:txPr>
        <c:crossAx val="372434456"/>
        <c:crosses val="autoZero"/>
        <c:crossBetween val="between"/>
        <c:minorUnit val="100000"/>
      </c:valAx>
      <c:spPr>
        <a:noFill/>
        <a:ln w="3175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solidFill>
      <a:schemeClr val="accent3">
        <a:lumMod val="95000"/>
      </a:schemeClr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Calibri" panose="020F0502020204030204" pitchFamily="34" charset="0"/>
          <a:ea typeface="Lato Hairline"/>
          <a:cs typeface="Lato Hairline"/>
        </a:defRPr>
      </a:pPr>
      <a:endParaRPr lang="es-E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s-ES" altLang="es-E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s-ES" altLang="es-E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s-ES" altLang="es-E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750E9B91-7DE8-4AF3-BC42-061E2803C85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9544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s-ES" altLang="es-E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s-ES" alt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9688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s-ES" altLang="es-E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6B2D2A03-8ED1-40D2-A62F-1C54099CFB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92729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667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 altLang="es-ES" noProof="0" smtClean="0"/>
              <a:t>Haga clic para modificar el estilo de título del patrón</a:t>
            </a: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 rotWithShape="1">
          <a:blip r:embed="rId2" cstate="print">
            <a:clrChange>
              <a:clrFrom>
                <a:srgbClr val="013DF5"/>
              </a:clrFrom>
              <a:clrTo>
                <a:srgbClr val="013D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" t="41023" r="1724" b="39479"/>
          <a:stretch/>
        </p:blipFill>
        <p:spPr>
          <a:xfrm>
            <a:off x="2057400" y="914400"/>
            <a:ext cx="4419600" cy="63137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994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138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591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119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5037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5637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839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5237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56561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76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3626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178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2209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4538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7675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48637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74213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035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31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7010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abla 2"/>
          <p:cNvSpPr>
            <a:spLocks noGrp="1"/>
          </p:cNvSpPr>
          <p:nvPr>
            <p:ph type="tbl" idx="1"/>
          </p:nvPr>
        </p:nvSpPr>
        <p:spPr>
          <a:xfrm>
            <a:off x="914400" y="1752600"/>
            <a:ext cx="7772400" cy="4114800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50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77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975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31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37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121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C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dirty="0" smtClean="0"/>
              <a:t>Haga clic para modificar el estilo de título del patrón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6" cstate="print">
            <a:clrChange>
              <a:clrFrom>
                <a:srgbClr val="013DF5"/>
              </a:clrFrom>
              <a:clrTo>
                <a:srgbClr val="013D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" t="41023" r="1724" b="39479"/>
          <a:stretch/>
        </p:blipFill>
        <p:spPr>
          <a:xfrm>
            <a:off x="152400" y="6477000"/>
            <a:ext cx="1600201" cy="228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60" r:id="rId4"/>
  </p:sldLayoutIdLst>
  <p:txStyles>
    <p:titleStyle>
      <a:lvl1pPr algn="ctr" rtl="0" fontAlgn="base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ill Sans" panose="020B0602020204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62333-BED9-44C0-A5A6-4F43FA8818B0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44282-A299-4BFB-8295-02C54114A3E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309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40641-195B-4FFC-824B-4FD709B61316}" type="datetimeFigureOut">
              <a:rPr lang="es-ES" smtClean="0"/>
              <a:t>22/06/2018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2740F-0486-4803-8A67-FE10265ED9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3037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altLang="es-ES" sz="2000" dirty="0">
                <a:solidFill>
                  <a:srgbClr val="FFFFFF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EVOLUCIÓN ANUAL OPERACIÓN ASFALTO (2008-2018)</a:t>
            </a:r>
            <a:endParaRPr lang="es-ES" altLang="es-ES" dirty="0">
              <a:latin typeface="Arial Black" panose="020B0A040201020202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763280"/>
              </p:ext>
            </p:extLst>
          </p:nvPr>
        </p:nvGraphicFramePr>
        <p:xfrm>
          <a:off x="1647014" y="1676185"/>
          <a:ext cx="5591986" cy="42674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8674"/>
                <a:gridCol w="2359392"/>
                <a:gridCol w="2338550"/>
                <a:gridCol w="135370"/>
              </a:tblGrid>
              <a:tr h="620255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AÑO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SUP. RENOVADA </a:t>
                      </a:r>
                      <a:r>
                        <a:rPr lang="es-ES" sz="14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(m</a:t>
                      </a:r>
                      <a:r>
                        <a:rPr lang="es-ES" sz="1400" b="1" u="none" strike="noStrike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INVERSIÓN </a:t>
                      </a:r>
                      <a:r>
                        <a:rPr lang="es-ES" sz="14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(Millones</a:t>
                      </a:r>
                      <a:r>
                        <a:rPr lang="es-ES" sz="14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4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€)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b">
                    <a:lnB w="12700" cmpd="sng">
                      <a:noFill/>
                    </a:lnB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225.925    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3,84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endParaRPr lang="es-E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2009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365.260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6,21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2010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174.987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2,97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</a:t>
                      </a:r>
                      <a:endParaRPr lang="es-ES" sz="14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94.659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1,61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104.954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1,78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 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0,00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887.670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15,09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964.360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16,39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2016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1.284.086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21,83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1.377.889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23,42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15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2018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2.364.847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40,20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R w="12700" cmpd="sng">
                      <a:noFill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483586"/>
              </p:ext>
            </p:extLst>
          </p:nvPr>
        </p:nvGraphicFramePr>
        <p:xfrm>
          <a:off x="228600" y="1676400"/>
          <a:ext cx="84582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9pPr>
          </a:lstStyle>
          <a:p>
            <a:pPr algn="l"/>
            <a:r>
              <a:rPr lang="es-ES" altLang="es-ES" sz="2000" dirty="0" smtClean="0">
                <a:solidFill>
                  <a:srgbClr val="FFFFFF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EVOLUCIÓN ANUAL OPERACIÓN ASFALTO (2008-2018)</a:t>
            </a:r>
            <a:endParaRPr lang="es-ES" alt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1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918335"/>
              </p:ext>
            </p:extLst>
          </p:nvPr>
        </p:nvGraphicFramePr>
        <p:xfrm>
          <a:off x="1295400" y="1361536"/>
          <a:ext cx="6400799" cy="1459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1266"/>
                <a:gridCol w="1576506"/>
                <a:gridCol w="1920473"/>
                <a:gridCol w="2262554"/>
              </a:tblGrid>
              <a:tr h="391361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PERIODO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INVERSIÓN </a:t>
                      </a:r>
                      <a:r>
                        <a:rPr lang="es-ES" sz="12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(millones €</a:t>
                      </a:r>
                      <a:r>
                        <a:rPr lang="es-ES" sz="12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s-ES" sz="12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SUP. RENOVADA (m</a:t>
                      </a:r>
                      <a:r>
                        <a:rPr lang="es-ES" sz="1400" b="1" u="none" strike="noStrike" baseline="30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45794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2008-2010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</a:t>
                      </a:r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13,03 €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766.174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5794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2011-2014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  18,48 €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1.087.283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579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2015-2018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101,85 €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</a:t>
                      </a:r>
                      <a:r>
                        <a:rPr lang="es-ES" sz="14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5.991.180   </a:t>
                      </a:r>
                      <a:endParaRPr lang="es-ES" sz="14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45408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s-ES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2008-2018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     133,36 € 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7.844.637   </a:t>
                      </a:r>
                      <a:endParaRPr lang="es-ES" sz="1400" b="1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10800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4743809" y="3276600"/>
            <a:ext cx="43628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>
              <a:spcBef>
                <a:spcPct val="0"/>
              </a:spcBef>
              <a:spcAft>
                <a:spcPct val="0"/>
              </a:spcAft>
            </a:pPr>
            <a:r>
              <a:rPr lang="es-ES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CONCLUSIONES</a:t>
            </a:r>
          </a:p>
          <a:p>
            <a:pPr fontAlgn="b">
              <a:spcBef>
                <a:spcPct val="0"/>
              </a:spcBef>
              <a:spcAft>
                <a:spcPct val="0"/>
              </a:spcAft>
            </a:pPr>
            <a:endParaRPr lang="es-ES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b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esta legislatura (2015-2018</a:t>
            </a:r>
            <a:r>
              <a:rPr lang="es-ES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se </a:t>
            </a:r>
            <a:r>
              <a:rPr lang="es-E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invertirá 5,5 veces más en asfaltado de calles que en la legislatura anterior.</a:t>
            </a:r>
          </a:p>
          <a:p>
            <a:pPr marL="285750" indent="-285750" fontAlgn="b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s-ES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b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Sólo en esta legislatura (</a:t>
            </a:r>
            <a:r>
              <a:rPr lang="es-ES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2015-2018</a:t>
            </a:r>
            <a:r>
              <a:rPr lang="es-E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se habrá invertido el 75% de todo el asfaltado de calles realizado en el periodo </a:t>
            </a:r>
            <a:r>
              <a:rPr lang="es-ES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2008-2018</a:t>
            </a:r>
            <a:endParaRPr lang="es-ES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4315" y="3276600"/>
            <a:ext cx="4785775" cy="3034366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8382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9pPr>
          </a:lstStyle>
          <a:p>
            <a:pPr algn="l"/>
            <a:r>
              <a:rPr lang="es-ES" altLang="es-ES" sz="2000" smtClean="0">
                <a:solidFill>
                  <a:srgbClr val="FFFFFF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EVOLUCIÓN ANUAL OPERACIÓN ASFALTO (2008-2018)</a:t>
            </a:r>
            <a:endParaRPr lang="es-ES" alt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84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93" y="1905000"/>
            <a:ext cx="4377307" cy="367011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1600200"/>
            <a:ext cx="5889246" cy="3974937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382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panose="020B0602020204020204" pitchFamily="34" charset="0"/>
              </a:defRPr>
            </a:lvl9pPr>
          </a:lstStyle>
          <a:p>
            <a:pPr algn="l"/>
            <a:r>
              <a:rPr lang="es-ES" altLang="es-ES" sz="2000" smtClean="0">
                <a:solidFill>
                  <a:srgbClr val="FFFFFF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EVOLUCIÓN ANUAL OPERACIÓN ASFALTO (2008-2018)</a:t>
            </a:r>
            <a:endParaRPr lang="es-ES" alt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708716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Gill Sans"/>
        <a:ea typeface=""/>
        <a:cs typeface=""/>
      </a:majorFont>
      <a:minorFont>
        <a:latin typeface="Gill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2218</TotalTime>
  <Words>161</Words>
  <Application>Microsoft Office PowerPoint</Application>
  <PresentationFormat>Presentación en pantalla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Gill Sans</vt:lpstr>
      <vt:lpstr>Lato Hairline</vt:lpstr>
      <vt:lpstr>Diseño predeterminado</vt:lpstr>
      <vt:lpstr>Diseño personalizado</vt:lpstr>
      <vt:lpstr>1_Diseño personalizado</vt:lpstr>
      <vt:lpstr>EVOLUCIÓN ANUAL OPERACIÓN ASFALTO (2008-2018)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Ángel Díaz López</dc:creator>
  <cp:lastModifiedBy>IAM</cp:lastModifiedBy>
  <cp:revision>50</cp:revision>
  <cp:lastPrinted>1601-01-01T00:00:00Z</cp:lastPrinted>
  <dcterms:created xsi:type="dcterms:W3CDTF">1601-01-01T00:00:00Z</dcterms:created>
  <dcterms:modified xsi:type="dcterms:W3CDTF">2018-06-22T12:48:57Z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